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0" r:id="rId2"/>
  </p:sldMasterIdLst>
  <p:notesMasterIdLst>
    <p:notesMasterId r:id="rId31"/>
  </p:notesMasterIdLst>
  <p:handoutMasterIdLst>
    <p:handoutMasterId r:id="rId32"/>
  </p:handoutMasterIdLst>
  <p:sldIdLst>
    <p:sldId id="259" r:id="rId3"/>
    <p:sldId id="738" r:id="rId4"/>
    <p:sldId id="739" r:id="rId5"/>
    <p:sldId id="740" r:id="rId6"/>
    <p:sldId id="743" r:id="rId7"/>
    <p:sldId id="758" r:id="rId8"/>
    <p:sldId id="757" r:id="rId9"/>
    <p:sldId id="741" r:id="rId10"/>
    <p:sldId id="742" r:id="rId11"/>
    <p:sldId id="745" r:id="rId12"/>
    <p:sldId id="744" r:id="rId13"/>
    <p:sldId id="752" r:id="rId14"/>
    <p:sldId id="750" r:id="rId15"/>
    <p:sldId id="753" r:id="rId16"/>
    <p:sldId id="768" r:id="rId17"/>
    <p:sldId id="761" r:id="rId18"/>
    <p:sldId id="762" r:id="rId19"/>
    <p:sldId id="755" r:id="rId20"/>
    <p:sldId id="754" r:id="rId21"/>
    <p:sldId id="749" r:id="rId22"/>
    <p:sldId id="760" r:id="rId23"/>
    <p:sldId id="759" r:id="rId24"/>
    <p:sldId id="771" r:id="rId25"/>
    <p:sldId id="764" r:id="rId26"/>
    <p:sldId id="767" r:id="rId27"/>
    <p:sldId id="772" r:id="rId28"/>
    <p:sldId id="769" r:id="rId29"/>
    <p:sldId id="766" r:id="rId3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keham" initials="" lastIdx="5" clrIdx="0"/>
  <p:cmAuthor id="1" name="ew0008" initials="" lastIdx="5" clrIdx="1"/>
  <p:cmAuthor id="2" name="Harvey CLM Miss (DVC R&amp;I's Office)" initials="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FF00"/>
    <a:srgbClr val="FF0000"/>
    <a:srgbClr val="002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461" autoAdjust="0"/>
    <p:restoredTop sz="94705" autoAdjust="0"/>
  </p:normalViewPr>
  <p:slideViewPr>
    <p:cSldViewPr>
      <p:cViewPr>
        <p:scale>
          <a:sx n="90" d="100"/>
          <a:sy n="90" d="100"/>
        </p:scale>
        <p:origin x="831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33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3206" y="-7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b="0"/>
            </a:lvl1pPr>
          </a:lstStyle>
          <a:p>
            <a:pPr>
              <a:defRPr/>
            </a:pPr>
            <a:fld id="{619DCC4A-2415-44A3-A475-7ED742D3983A}" type="datetimeFigureOut">
              <a:rPr lang="en-GB"/>
              <a:pPr>
                <a:defRPr/>
              </a:pPr>
              <a:t>11/05/2018</a:t>
            </a:fld>
            <a:endParaRPr lang="en-GB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b="0"/>
            </a:lvl1pPr>
          </a:lstStyle>
          <a:p>
            <a:pPr>
              <a:defRPr/>
            </a:pPr>
            <a:fld id="{19DB58E3-4675-47CF-93EA-314771BF97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2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 b="0"/>
            </a:lvl1pPr>
          </a:lstStyle>
          <a:p>
            <a:pPr>
              <a:defRPr/>
            </a:pPr>
            <a:fld id="{8A984EB0-41E4-4DD6-B421-51D7D3C830DD}" type="datetimeFigureOut">
              <a:rPr lang="en-GB"/>
              <a:pPr>
                <a:defRPr/>
              </a:pPr>
              <a:t>11/05/2018</a:t>
            </a:fld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3" tIns="49518" rIns="99033" bIns="4951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 b="0"/>
            </a:lvl1pPr>
          </a:lstStyle>
          <a:p>
            <a:pPr>
              <a:defRPr/>
            </a:pPr>
            <a:fld id="{CDB1D4EA-B652-49FC-82F1-699D7EDDC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87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 userDrawn="1"/>
        </p:nvSpPr>
        <p:spPr>
          <a:xfrm>
            <a:off x="0" y="6500813"/>
            <a:ext cx="9144000" cy="357187"/>
          </a:xfrm>
          <a:prstGeom prst="rect">
            <a:avLst/>
          </a:prstGeom>
          <a:solidFill>
            <a:srgbClr val="0023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0" dirty="0">
                <a:latin typeface="Georgia" pitchFamily="18" charset="0"/>
              </a:rPr>
              <a:t>Working together to promote excellence in Physics</a:t>
            </a:r>
          </a:p>
        </p:txBody>
      </p:sp>
      <p:pic>
        <p:nvPicPr>
          <p:cNvPr id="5" name="Picture 10" descr="SEPnet_logo_adjusted_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0"/>
            <a:ext cx="190817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Placeholder 1"/>
          <p:cNvSpPr>
            <a:spLocks noGrp="1"/>
          </p:cNvSpPr>
          <p:nvPr>
            <p:ph type="ctrTitle"/>
          </p:nvPr>
        </p:nvSpPr>
        <p:spPr>
          <a:xfrm>
            <a:off x="684213" y="1700213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subTitle" idx="1"/>
          </p:nvPr>
        </p:nvSpPr>
        <p:spPr>
          <a:xfrm>
            <a:off x="1403350" y="3500438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 smtClean="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81750"/>
            <a:ext cx="2133600" cy="476250"/>
          </a:xfrm>
        </p:spPr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B42267-1508-4D6D-9DDD-12CE1F5BCC81}" type="datetimeFigureOut">
              <a:rPr lang="en-US"/>
              <a:pPr>
                <a:defRPr/>
              </a:pPr>
              <a:t>5/11/2018</a:t>
            </a:fld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</p:spPr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8EDEB-8B18-4ADF-BCBA-C4DBEBB2B9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94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443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17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4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6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69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50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2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64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2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F3CFB8-2BE5-41C5-84F8-5D00B31EE23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8F04A7-33C6-4133-B6DD-AC86D096B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55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67325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43D43B-6CE4-4851-9686-BA3C9EECD408}" type="datetimeFigureOut">
              <a:rPr lang="en-US"/>
              <a:pPr>
                <a:defRPr/>
              </a:pPr>
              <a:t>5/11/2018</a:t>
            </a:fld>
            <a:endParaRPr lang="en-GB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D6DB2-3549-4CFA-B22D-5CA1AD6AAC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/>
          <p:nvPr userDrawn="1"/>
        </p:nvSpPr>
        <p:spPr>
          <a:xfrm>
            <a:off x="0" y="6500813"/>
            <a:ext cx="9144000" cy="357187"/>
          </a:xfrm>
          <a:prstGeom prst="rect">
            <a:avLst/>
          </a:prstGeom>
          <a:solidFill>
            <a:srgbClr val="0023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0" dirty="0">
                <a:latin typeface="Georgia" pitchFamily="18" charset="0"/>
              </a:rPr>
              <a:t>Working together to promote excellence in Physics</a:t>
            </a:r>
          </a:p>
        </p:txBody>
      </p:sp>
      <p:pic>
        <p:nvPicPr>
          <p:cNvPr id="8" name="Picture 10" descr="SEPnet_logo_adjusted_RG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019925" y="0"/>
            <a:ext cx="190817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2019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eng.org.uk/policy/diversity-in-engineering/resources#General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ure.com/news/science-for-all-1.12535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/>
          </p:cNvSpPr>
          <p:nvPr>
            <p:ph type="ctrTitle" idx="4294967295"/>
          </p:nvPr>
        </p:nvSpPr>
        <p:spPr>
          <a:xfrm>
            <a:off x="611188" y="2133600"/>
            <a:ext cx="7486650" cy="1470025"/>
          </a:xfrm>
        </p:spPr>
        <p:txBody>
          <a:bodyPr/>
          <a:lstStyle/>
          <a:p>
            <a:pPr algn="ctr"/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>GIRLS NOT BELONGING</a:t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>Professor Averil Macdonald OBE</a:t>
            </a:r>
            <a:endParaRPr lang="en-GB" sz="1800" dirty="0"/>
          </a:p>
        </p:txBody>
      </p:sp>
      <p:pic>
        <p:nvPicPr>
          <p:cNvPr id="5123" name="Picture 13" descr="Rdg Device We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3" y="5724525"/>
            <a:ext cx="15128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4" descr="UoH_FC_CMYK_P3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013325"/>
            <a:ext cx="2014537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5" descr="K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4924425"/>
            <a:ext cx="935037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6" descr="ou_cmyk_masterlogo_19m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1275" y="4914900"/>
            <a:ext cx="7207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7" descr="UoPlandscapePUR300dp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4724400"/>
            <a:ext cx="2447925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8" descr="QM logo_Small_Blac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92950" y="4797425"/>
            <a:ext cx="18716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20" descr="Southampto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79838" y="5764213"/>
            <a:ext cx="19446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21" descr="UniversityofSurreyLogo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95963" y="5734050"/>
            <a:ext cx="1584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22" descr="University of Sussex Logo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451725" y="5570538"/>
            <a:ext cx="1439863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C:\Users\ens2cs\AppData\Local\Microsoft\Windows\Temporary Internet Files\Content.Outlook\LJ7AWN56\RHUL_Master_logo_CMYK (2)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550901"/>
            <a:ext cx="1252781" cy="662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Findings: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Advertisements posted for employment  associated with male-dominated fields contained</a:t>
            </a:r>
            <a:r>
              <a:rPr lang="en-GB" b="1" dirty="0"/>
              <a:t> more masculine wording</a:t>
            </a:r>
            <a:r>
              <a:rPr lang="en-GB" dirty="0"/>
              <a:t> than advertisements posted for employment associated with female-dominated fields. </a:t>
            </a:r>
          </a:p>
        </p:txBody>
      </p:sp>
    </p:spTree>
    <p:extLst>
      <p:ext uri="{BB962C8B-B14F-4D97-AF65-F5344CB8AC3E}">
        <p14:creationId xmlns:p14="http://schemas.microsoft.com/office/powerpoint/2010/main" val="148584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Outcomes: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Masculine wording in job advertisements leads women to identify</a:t>
            </a:r>
          </a:p>
          <a:p>
            <a:pPr lvl="1"/>
            <a:r>
              <a:rPr lang="en-GB" dirty="0"/>
              <a:t>lower sense of  ‘belongingness’ </a:t>
            </a:r>
          </a:p>
          <a:p>
            <a:pPr lvl="1"/>
            <a:r>
              <a:rPr lang="en-GB" dirty="0"/>
              <a:t>jobs as less appealing</a:t>
            </a:r>
          </a:p>
          <a:p>
            <a:pPr lvl="1"/>
            <a:r>
              <a:rPr lang="en-GB" dirty="0"/>
              <a:t>less interest in applying for the job. </a:t>
            </a:r>
          </a:p>
          <a:p>
            <a:endParaRPr lang="en-GB" dirty="0"/>
          </a:p>
          <a:p>
            <a:r>
              <a:rPr lang="en-GB" dirty="0"/>
              <a:t>Gendered wording did not affect people’s appraisals of their personal </a:t>
            </a:r>
            <a:r>
              <a:rPr lang="en-GB" b="1" dirty="0"/>
              <a:t>ability</a:t>
            </a:r>
            <a:r>
              <a:rPr lang="en-GB" dirty="0"/>
              <a:t> to carry out a job.</a:t>
            </a:r>
          </a:p>
        </p:txBody>
      </p:sp>
    </p:spTree>
    <p:extLst>
      <p:ext uri="{BB962C8B-B14F-4D97-AF65-F5344CB8AC3E}">
        <p14:creationId xmlns:p14="http://schemas.microsoft.com/office/powerpoint/2010/main" val="2115731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Women ranked jobs most highly in terms of interest when they included words that </a:t>
            </a:r>
            <a:r>
              <a:rPr lang="en-GB" b="1" dirty="0"/>
              <a:t>matched</a:t>
            </a:r>
            <a:r>
              <a:rPr lang="en-GB" dirty="0"/>
              <a:t> their gender - regardless job-type. </a:t>
            </a:r>
          </a:p>
          <a:p>
            <a:endParaRPr lang="en-GB" dirty="0"/>
          </a:p>
          <a:p>
            <a:r>
              <a:rPr lang="en-GB" dirty="0"/>
              <a:t>This effect persisted regardless of the nature of the role e.g. gender neutral roles such as estate agent, health management.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91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Gendered vocabulary had </a:t>
            </a:r>
            <a:r>
              <a:rPr lang="en-GB" b="1" dirty="0"/>
              <a:t>largest effect</a:t>
            </a:r>
            <a:r>
              <a:rPr lang="en-GB" dirty="0"/>
              <a:t> on women. </a:t>
            </a:r>
          </a:p>
          <a:p>
            <a:r>
              <a:rPr lang="en-GB" dirty="0"/>
              <a:t>Men were only </a:t>
            </a:r>
            <a:r>
              <a:rPr lang="en-GB" b="1" dirty="0"/>
              <a:t>slightly more</a:t>
            </a:r>
            <a:r>
              <a:rPr lang="en-GB" dirty="0"/>
              <a:t> likely to find the masculine-worded jobs more appealing than feminine-worded jobs. </a:t>
            </a:r>
          </a:p>
          <a:p>
            <a:r>
              <a:rPr lang="en-GB" dirty="0"/>
              <a:t>There was</a:t>
            </a:r>
            <a:r>
              <a:rPr lang="en-GB" b="1" dirty="0"/>
              <a:t> no effect</a:t>
            </a:r>
            <a:r>
              <a:rPr lang="en-GB" dirty="0"/>
              <a:t> of gendered wording on men’s feelings of belongingness within the occupation.</a:t>
            </a:r>
          </a:p>
        </p:txBody>
      </p:sp>
    </p:spTree>
    <p:extLst>
      <p:ext uri="{BB962C8B-B14F-4D97-AF65-F5344CB8AC3E}">
        <p14:creationId xmlns:p14="http://schemas.microsoft.com/office/powerpoint/2010/main" val="2802889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Interestingly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 a single participant in </a:t>
            </a:r>
            <a:r>
              <a:rPr lang="en-GB" dirty="0" err="1"/>
              <a:t>postexperimental</a:t>
            </a:r>
            <a:r>
              <a:rPr lang="en-GB" dirty="0"/>
              <a:t> debriefings suggested that his or her responses were influenced by the wording of the advertisements or the extent to which advertisements included words that conformed to gender stereotypes</a:t>
            </a:r>
          </a:p>
        </p:txBody>
      </p:sp>
    </p:spTree>
    <p:extLst>
      <p:ext uri="{BB962C8B-B14F-4D97-AF65-F5344CB8AC3E}">
        <p14:creationId xmlns:p14="http://schemas.microsoft.com/office/powerpoint/2010/main" val="3788942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Conclusion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Masculine vocabulary </a:t>
            </a:r>
          </a:p>
          <a:p>
            <a:r>
              <a:rPr lang="en-GB" dirty="0"/>
              <a:t>leads women to sense a low diversity environment</a:t>
            </a:r>
          </a:p>
          <a:p>
            <a:r>
              <a:rPr lang="en-GB" dirty="0"/>
              <a:t>Leads women to anticipate they will not ‘fit in’</a:t>
            </a:r>
          </a:p>
          <a:p>
            <a:r>
              <a:rPr lang="en-GB" dirty="0"/>
              <a:t>Risks well qualified women not applying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b="1" dirty="0"/>
              <a:t>You can’t appoint the best person </a:t>
            </a:r>
          </a:p>
          <a:p>
            <a:pPr marL="0" indent="0" algn="ctr">
              <a:buNone/>
            </a:pPr>
            <a:r>
              <a:rPr lang="en-GB" b="1" dirty="0"/>
              <a:t>if she doesn‘t apply!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030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11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Arrogance vs humility</a:t>
            </a:r>
          </a:p>
          <a:p>
            <a:r>
              <a:rPr lang="en-GB" dirty="0"/>
              <a:t>Overview vs job detail</a:t>
            </a:r>
          </a:p>
          <a:p>
            <a:r>
              <a:rPr lang="en-GB" dirty="0"/>
              <a:t>Wishful thinking vs realistic expectations</a:t>
            </a:r>
          </a:p>
          <a:p>
            <a:r>
              <a:rPr lang="en-GB" dirty="0"/>
              <a:t>Individualism vs supportive environment</a:t>
            </a:r>
          </a:p>
          <a:p>
            <a:r>
              <a:rPr lang="en-GB" dirty="0"/>
              <a:t>Salary negotiable vs stated salary range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“Analysis of job adverts and barriers to application”.</a:t>
            </a:r>
          </a:p>
          <a:p>
            <a:pPr marL="0" indent="0">
              <a:buNone/>
            </a:pPr>
            <a:r>
              <a:rPr lang="en-GB" dirty="0" err="1"/>
              <a:t>Sandyha</a:t>
            </a:r>
            <a:r>
              <a:rPr lang="en-GB" dirty="0"/>
              <a:t> Patel and Tanya Lynden, University of Reading. </a:t>
            </a:r>
          </a:p>
          <a:p>
            <a:pPr marL="0" indent="0">
              <a:buNone/>
            </a:pPr>
            <a:r>
              <a:rPr lang="en-GB" sz="2500" dirty="0"/>
              <a:t>http://www.hestem.ac.uk/activity/analysis-job-adverts-and-students-reading-job-adverts-identify-barriers-students-applying-j</a:t>
            </a:r>
          </a:p>
        </p:txBody>
      </p:sp>
    </p:spTree>
    <p:extLst>
      <p:ext uri="{BB962C8B-B14F-4D97-AF65-F5344CB8AC3E}">
        <p14:creationId xmlns:p14="http://schemas.microsoft.com/office/powerpoint/2010/main" val="3794273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Company description:</a:t>
            </a:r>
          </a:p>
          <a:p>
            <a:r>
              <a:rPr lang="en-GB" dirty="0"/>
              <a:t>We are a community of engineers who have effective relationships with many satisfied clients.</a:t>
            </a:r>
          </a:p>
          <a:p>
            <a:r>
              <a:rPr lang="en-GB" dirty="0"/>
              <a:t>We are committed to understanding the engineering sector intimately. 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We are a dominant engineering firm that boasts many leading clients. </a:t>
            </a:r>
          </a:p>
          <a:p>
            <a:r>
              <a:rPr lang="en-GB" dirty="0"/>
              <a:t>We are determined to stand apart from the competition.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553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Responsibilities: </a:t>
            </a:r>
          </a:p>
          <a:p>
            <a:r>
              <a:rPr lang="en-GB" dirty="0"/>
              <a:t>Provide general support to project teams in a manner complimentary to the company. </a:t>
            </a:r>
          </a:p>
          <a:p>
            <a:r>
              <a:rPr lang="en-GB" dirty="0"/>
              <a:t>Help clients with construction activities. </a:t>
            </a:r>
          </a:p>
          <a:p>
            <a:endParaRPr lang="en-GB" dirty="0"/>
          </a:p>
          <a:p>
            <a:r>
              <a:rPr lang="en-GB" dirty="0"/>
              <a:t>Direct project groups to manage project progress and ensure accurate task control.</a:t>
            </a:r>
          </a:p>
          <a:p>
            <a:r>
              <a:rPr lang="en-GB" dirty="0"/>
              <a:t>Determine compliance with client’s objectives.</a:t>
            </a:r>
          </a:p>
        </p:txBody>
      </p:sp>
    </p:spTree>
    <p:extLst>
      <p:ext uri="{BB962C8B-B14F-4D97-AF65-F5344CB8AC3E}">
        <p14:creationId xmlns:p14="http://schemas.microsoft.com/office/powerpoint/2010/main" val="182198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Low numbers of female Physics A - level students</a:t>
            </a:r>
          </a:p>
          <a:p>
            <a:endParaRPr lang="en-GB" dirty="0"/>
          </a:p>
          <a:p>
            <a:r>
              <a:rPr lang="en-GB" dirty="0"/>
              <a:t>Small percentage remain in STEM sector employment </a:t>
            </a:r>
          </a:p>
          <a:p>
            <a:endParaRPr lang="en-GB" dirty="0"/>
          </a:p>
          <a:p>
            <a:r>
              <a:rPr lang="en-GB" dirty="0"/>
              <a:t>Too few apply for  roles despite ‘encouraging diversity phrases‘ in the advert.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795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Qualifications:</a:t>
            </a:r>
          </a:p>
          <a:p>
            <a:r>
              <a:rPr lang="en-GB" dirty="0"/>
              <a:t>Proficient oral and written communication skills. </a:t>
            </a:r>
          </a:p>
          <a:p>
            <a:r>
              <a:rPr lang="en-GB" dirty="0"/>
              <a:t>Collaborates well, in a team environment. </a:t>
            </a:r>
          </a:p>
          <a:p>
            <a:r>
              <a:rPr lang="en-GB" dirty="0"/>
              <a:t>Sensitive to clients’ needs, can develop warm client relationships.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Strong communication and influencing skills. </a:t>
            </a:r>
          </a:p>
          <a:p>
            <a:r>
              <a:rPr lang="en-GB" dirty="0"/>
              <a:t>Ability to perform individually in a competitive environment.</a:t>
            </a:r>
          </a:p>
          <a:p>
            <a:r>
              <a:rPr lang="en-GB" dirty="0"/>
              <a:t>Superior ability to satisfy customers and manage company’s association with them. </a:t>
            </a:r>
          </a:p>
        </p:txBody>
      </p:sp>
    </p:spTree>
    <p:extLst>
      <p:ext uri="{BB962C8B-B14F-4D97-AF65-F5344CB8AC3E}">
        <p14:creationId xmlns:p14="http://schemas.microsoft.com/office/powerpoint/2010/main" val="3144484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Job adverts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Person specification:</a:t>
            </a:r>
          </a:p>
          <a:p>
            <a:r>
              <a:rPr lang="en-GB" dirty="0"/>
              <a:t>Self-starter with ability to perform individually in a competitive environment.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Takes initiative and is able to work effectively in a team environment.</a:t>
            </a:r>
          </a:p>
        </p:txBody>
      </p:sp>
    </p:spTree>
    <p:extLst>
      <p:ext uri="{BB962C8B-B14F-4D97-AF65-F5344CB8AC3E}">
        <p14:creationId xmlns:p14="http://schemas.microsoft.com/office/powerpoint/2010/main" val="3895910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Conclusion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Arrogant feel </a:t>
            </a:r>
          </a:p>
          <a:p>
            <a:r>
              <a:rPr lang="en-GB" dirty="0"/>
              <a:t>leads women to sense an unsupportive environment</a:t>
            </a:r>
          </a:p>
          <a:p>
            <a:r>
              <a:rPr lang="en-GB" dirty="0"/>
              <a:t>leads women to anticipate they will not progress</a:t>
            </a:r>
          </a:p>
          <a:p>
            <a:r>
              <a:rPr lang="en-GB" dirty="0"/>
              <a:t>risks well qualified women not applying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b="1" dirty="0"/>
              <a:t>You can’t appoint the best person </a:t>
            </a:r>
          </a:p>
          <a:p>
            <a:pPr marL="0" indent="0" algn="ctr">
              <a:buNone/>
            </a:pPr>
            <a:r>
              <a:rPr lang="en-GB" b="1" dirty="0"/>
              <a:t>if she doesn‘t apply!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817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selection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Royal Academy of Engineering: </a:t>
            </a:r>
          </a:p>
          <a:p>
            <a:pPr marL="0" indent="0">
              <a:buNone/>
            </a:pPr>
            <a:r>
              <a:rPr lang="en-GB" dirty="0"/>
              <a:t>“Diverse teams produce better results where different experiences and ways of thinking often lead to innovative outcomes.” </a:t>
            </a:r>
          </a:p>
          <a:p>
            <a:pPr marL="0" indent="0">
              <a:buNone/>
            </a:pPr>
            <a:endParaRPr lang="en-GB" i="1" u="sng" dirty="0">
              <a:hlinkClick r:id="rId2"/>
            </a:endParaRPr>
          </a:p>
          <a:p>
            <a:pPr marL="0" indent="0">
              <a:buNone/>
            </a:pPr>
            <a:r>
              <a:rPr lang="en-GB" u="sng" dirty="0">
                <a:hlinkClick r:id="rId2"/>
              </a:rPr>
              <a:t>http://www.raeng.org.uk/policy/diversity-in-engineering/resources#General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665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 The Selection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danger words</a:t>
            </a:r>
          </a:p>
        </p:txBody>
      </p:sp>
    </p:spTree>
    <p:extLst>
      <p:ext uri="{BB962C8B-B14F-4D97-AF65-F5344CB8AC3E}">
        <p14:creationId xmlns:p14="http://schemas.microsoft.com/office/powerpoint/2010/main" val="297491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 The Selection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danger words</a:t>
            </a:r>
          </a:p>
          <a:p>
            <a:endParaRPr lang="en-GB" dirty="0"/>
          </a:p>
          <a:p>
            <a:r>
              <a:rPr lang="en-GB" dirty="0"/>
              <a:t>Competent</a:t>
            </a:r>
          </a:p>
          <a:p>
            <a:r>
              <a:rPr lang="en-GB" dirty="0"/>
              <a:t>Merit</a:t>
            </a:r>
          </a:p>
          <a:p>
            <a:r>
              <a:rPr lang="en-GB" dirty="0"/>
              <a:t>Potential</a:t>
            </a:r>
          </a:p>
          <a:p>
            <a:r>
              <a:rPr lang="en-GB" dirty="0"/>
              <a:t>Gravitas</a:t>
            </a:r>
          </a:p>
        </p:txBody>
      </p:sp>
    </p:spTree>
    <p:extLst>
      <p:ext uri="{BB962C8B-B14F-4D97-AF65-F5344CB8AC3E}">
        <p14:creationId xmlns:p14="http://schemas.microsoft.com/office/powerpoint/2010/main" val="4201266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selection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Selection should look at </a:t>
            </a:r>
            <a:r>
              <a:rPr lang="en-GB" b="1" dirty="0"/>
              <a:t>gaps</a:t>
            </a:r>
          </a:p>
          <a:p>
            <a:endParaRPr lang="en-GB" b="1" dirty="0"/>
          </a:p>
          <a:p>
            <a:r>
              <a:rPr lang="en-GB" b="1" dirty="0"/>
              <a:t>Selection should not seek to clone the current incumbents</a:t>
            </a:r>
          </a:p>
        </p:txBody>
      </p:sp>
    </p:spTree>
    <p:extLst>
      <p:ext uri="{BB962C8B-B14F-4D97-AF65-F5344CB8AC3E}">
        <p14:creationId xmlns:p14="http://schemas.microsoft.com/office/powerpoint/2010/main" val="3065743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Conclusion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454" y="1268760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Selection criteria phraseology </a:t>
            </a:r>
          </a:p>
          <a:p>
            <a:r>
              <a:rPr lang="en-GB" dirty="0"/>
              <a:t>leads selection panel see ideal candidate as masculine</a:t>
            </a:r>
          </a:p>
          <a:p>
            <a:r>
              <a:rPr lang="en-GB" dirty="0"/>
              <a:t>puts female candidates at a disadvantage despite their inherent qualities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b="1" dirty="0"/>
              <a:t>You can’t guarantee to appoint the best person </a:t>
            </a:r>
          </a:p>
          <a:p>
            <a:pPr marL="0" indent="0" algn="ctr">
              <a:buNone/>
            </a:pPr>
            <a:r>
              <a:rPr lang="en-GB" b="1" dirty="0"/>
              <a:t>if the selection process is looking for a man!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502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Nature Editorial</a:t>
            </a:r>
            <a:r>
              <a:rPr lang="en-GB" dirty="0"/>
              <a:t> March 2014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i="1" dirty="0"/>
              <a:t>“Some argue that setting a quota for women in leading academic positions such as professorships will result in mediocre female candidates being promoted. </a:t>
            </a:r>
          </a:p>
          <a:p>
            <a:pPr marL="0" indent="0">
              <a:buNone/>
            </a:pPr>
            <a:r>
              <a:rPr lang="en-GB" i="1" dirty="0"/>
              <a:t>But there is a gap in reasoning here. Women and men are equally talented, so if men occupy a large majority of high-level posts, there must be an awful lot of mediocrity among their number.”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600" i="1" u="sng" dirty="0">
                <a:hlinkClick r:id="rId2"/>
              </a:rPr>
              <a:t>http://www.nature.com/news/science-for-all-1.12535</a:t>
            </a:r>
            <a:endParaRPr lang="en-GB" sz="2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00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data: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75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language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21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research: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698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	“Evidence That Gendered Wording in       	Job Advertisements Exists and            	Sustains Gender Inequality”.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r>
              <a:rPr lang="en-GB" sz="2800" dirty="0"/>
              <a:t>	Danielle </a:t>
            </a:r>
            <a:r>
              <a:rPr lang="en-GB" sz="2800" dirty="0" err="1"/>
              <a:t>Gaucher</a:t>
            </a:r>
            <a:r>
              <a:rPr lang="en-GB" sz="2800" dirty="0"/>
              <a:t> and Justin Friesen.</a:t>
            </a:r>
          </a:p>
          <a:p>
            <a:pPr marL="0" indent="0">
              <a:buNone/>
            </a:pPr>
            <a:r>
              <a:rPr lang="en-GB" sz="2800" dirty="0"/>
              <a:t>	University of Waterloo, Canada.</a:t>
            </a:r>
          </a:p>
          <a:p>
            <a:pPr marL="0" indent="0">
              <a:buNone/>
            </a:pPr>
            <a:r>
              <a:rPr lang="en-GB" sz="2800" dirty="0"/>
              <a:t>	Aaron C. Kay. Duke University, Canada.</a:t>
            </a:r>
          </a:p>
          <a:p>
            <a:pPr marL="0" indent="0">
              <a:buNone/>
            </a:pPr>
            <a:r>
              <a:rPr lang="en-GB" sz="2200" dirty="0"/>
              <a:t>	Journal of Personality and Social Psychology,  2011,</a:t>
            </a:r>
          </a:p>
          <a:p>
            <a:pPr marL="0" indent="0">
              <a:buNone/>
            </a:pPr>
            <a:r>
              <a:rPr lang="en-GB" sz="2200" dirty="0"/>
              <a:t> 	Vol. 101, No. 1, 109–128.</a:t>
            </a:r>
          </a:p>
          <a:p>
            <a:pPr marL="0" indent="0">
              <a:buNone/>
            </a:pPr>
            <a:r>
              <a:rPr lang="en-GB" sz="2200" dirty="0"/>
              <a:t> 	American Psychological Association </a:t>
            </a:r>
          </a:p>
        </p:txBody>
      </p:sp>
    </p:spTree>
    <p:extLst>
      <p:ext uri="{BB962C8B-B14F-4D97-AF65-F5344CB8AC3E}">
        <p14:creationId xmlns:p14="http://schemas.microsoft.com/office/powerpoint/2010/main" val="4192417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evidence: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Cheerful Committed Communal Connected Considerate Cooperative Dependable Empathic Honest Interpersonal Interdependent Interpersonal Kind Loyal Modest Nurturing People-focused Pleasant Polite Quiet Responsible Sensitive Supporting Sympathetic Trustworthy Understanding Warm </a:t>
            </a:r>
          </a:p>
        </p:txBody>
      </p:sp>
    </p:spTree>
    <p:extLst>
      <p:ext uri="{BB962C8B-B14F-4D97-AF65-F5344CB8AC3E}">
        <p14:creationId xmlns:p14="http://schemas.microsoft.com/office/powerpoint/2010/main" val="1099261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evidence: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Active Adventurous Ambitious Analytical Assertive Connected Autonomous Challenging Competent Confident Courageous Decisive Determined Dominant Forceful Implusive Independent Individual Intellectual Leader Logical Merit Objective Opinionated Outspoken Persistent Principled Superior Self-confident Self-sufficient Self-reliant</a:t>
            </a:r>
          </a:p>
        </p:txBody>
      </p:sp>
    </p:spTree>
    <p:extLst>
      <p:ext uri="{BB962C8B-B14F-4D97-AF65-F5344CB8AC3E}">
        <p14:creationId xmlns:p14="http://schemas.microsoft.com/office/powerpoint/2010/main" val="138110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evidence: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Masculine language</a:t>
            </a:r>
          </a:p>
          <a:p>
            <a:r>
              <a:rPr lang="en-GB" dirty="0"/>
              <a:t>Active Adventurous Ambitious Analytical Assertive Connected Autonomous Challenging Competent Confident Courageous Decisive Determined Dominant Forceful </a:t>
            </a:r>
            <a:r>
              <a:rPr lang="en-GB" dirty="0" err="1"/>
              <a:t>Implusive</a:t>
            </a:r>
            <a:r>
              <a:rPr lang="en-GB" dirty="0"/>
              <a:t> Independent Individual Intellectual Leader Logical Merit Objective Opinionated Outspoken Persistent Principled Superior Self-confident Self-sufficient Self-reliant</a:t>
            </a:r>
          </a:p>
        </p:txBody>
      </p:sp>
    </p:spTree>
    <p:extLst>
      <p:ext uri="{BB962C8B-B14F-4D97-AF65-F5344CB8AC3E}">
        <p14:creationId xmlns:p14="http://schemas.microsoft.com/office/powerpoint/2010/main" val="1449697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The evidence: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Feminine language</a:t>
            </a:r>
          </a:p>
          <a:p>
            <a:r>
              <a:rPr lang="en-GB" dirty="0"/>
              <a:t>Cheerful Committed Communal Compassionate Connected Considerate Cooperative Dependable Empathic Honest Interpersonal Interdependent Interpersonal Kind Loyal Modest Nurturing People-focused Pleasant Polite Quiet Responsible Sensitive Supporting Sympathetic Together Trustworthy Understanding Warm</a:t>
            </a:r>
          </a:p>
        </p:txBody>
      </p:sp>
    </p:spTree>
    <p:extLst>
      <p:ext uri="{BB962C8B-B14F-4D97-AF65-F5344CB8AC3E}">
        <p14:creationId xmlns:p14="http://schemas.microsoft.com/office/powerpoint/2010/main" val="1603634098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853</Words>
  <Application>Microsoft Office PowerPoint</Application>
  <PresentationFormat>On-screen Show (4:3)</PresentationFormat>
  <Paragraphs>135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Georgia</vt:lpstr>
      <vt:lpstr>Verdana</vt:lpstr>
      <vt:lpstr>4_Office Theme</vt:lpstr>
      <vt:lpstr>Custom Design</vt:lpstr>
      <vt:lpstr> GIRLS NOT BELONGING  Professor Averil Macdonald OBE</vt:lpstr>
      <vt:lpstr>The Issues</vt:lpstr>
      <vt:lpstr>The data:</vt:lpstr>
      <vt:lpstr>The language issue</vt:lpstr>
      <vt:lpstr>The research:</vt:lpstr>
      <vt:lpstr>The evidence:</vt:lpstr>
      <vt:lpstr>The evidence:</vt:lpstr>
      <vt:lpstr>The evidence:</vt:lpstr>
      <vt:lpstr>The evidence:</vt:lpstr>
      <vt:lpstr>Findings:</vt:lpstr>
      <vt:lpstr>Outcomes:</vt:lpstr>
      <vt:lpstr>Outcomes</vt:lpstr>
      <vt:lpstr>Outcomes</vt:lpstr>
      <vt:lpstr>Interestingly </vt:lpstr>
      <vt:lpstr>Conclusion 1</vt:lpstr>
      <vt:lpstr>Job adverts</vt:lpstr>
      <vt:lpstr>Job adverts</vt:lpstr>
      <vt:lpstr>Job adverts</vt:lpstr>
      <vt:lpstr>Job adverts</vt:lpstr>
      <vt:lpstr>Job adverts</vt:lpstr>
      <vt:lpstr>Job adverts</vt:lpstr>
      <vt:lpstr>Conclusion 2</vt:lpstr>
      <vt:lpstr>The selection process</vt:lpstr>
      <vt:lpstr> The Selection Process</vt:lpstr>
      <vt:lpstr> The Selection Process</vt:lpstr>
      <vt:lpstr>The selection process</vt:lpstr>
      <vt:lpstr>Conclusion 3</vt:lpstr>
      <vt:lpstr>Nature Editorial March 2014 </vt:lpstr>
    </vt:vector>
  </TitlesOfParts>
  <Company>QMUL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 Title</dc:title>
  <dc:creator>cprt</dc:creator>
  <cp:lastModifiedBy>Iain Mackinnon</cp:lastModifiedBy>
  <cp:revision>380</cp:revision>
  <dcterms:created xsi:type="dcterms:W3CDTF">2010-03-25T13:19:43Z</dcterms:created>
  <dcterms:modified xsi:type="dcterms:W3CDTF">2018-05-11T16:25:04Z</dcterms:modified>
</cp:coreProperties>
</file>