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73" r:id="rId3"/>
    <p:sldId id="261" r:id="rId4"/>
    <p:sldId id="274" r:id="rId5"/>
    <p:sldId id="275" r:id="rId6"/>
    <p:sldId id="266" r:id="rId7"/>
    <p:sldId id="278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1F3B0-BE2E-4BB8-A799-F39A543D29B3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D91BC-7989-42D1-B8D6-8B5FA3C89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09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/>
          <a:stretch/>
        </p:blipFill>
        <p:spPr>
          <a:xfrm>
            <a:off x="0" y="1700808"/>
            <a:ext cx="7236296" cy="5367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3583" cy="6993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6016" y="2060848"/>
            <a:ext cx="4030216" cy="2304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3568" y="5949280"/>
            <a:ext cx="75608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bg1"/>
                </a:solidFill>
              </a:rPr>
              <a:t>Your name and job title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8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2" t="-708" r="40498" b="4392"/>
          <a:stretch/>
        </p:blipFill>
        <p:spPr>
          <a:xfrm>
            <a:off x="-464024" y="-191987"/>
            <a:ext cx="1542903" cy="7049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136" y="-163816"/>
            <a:ext cx="9422331" cy="7121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340768"/>
            <a:ext cx="7128792" cy="4680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691680" y="476672"/>
            <a:ext cx="6912768" cy="576064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31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t="33715" r="20664" b="22989"/>
          <a:stretch/>
        </p:blipFill>
        <p:spPr>
          <a:xfrm>
            <a:off x="-136479" y="-750628"/>
            <a:ext cx="9293895" cy="4251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416" cy="692099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484784"/>
            <a:ext cx="7258000" cy="792088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42999" y="2439674"/>
            <a:ext cx="7258000" cy="3149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0" dirty="0"/>
              <a:t>Quote/Fact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6118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" y="-99392"/>
            <a:ext cx="9205580" cy="69573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851307"/>
            <a:ext cx="3600400" cy="48946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1403660"/>
            <a:ext cx="3528392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5" t="12719" r="9254"/>
          <a:stretch/>
        </p:blipFill>
        <p:spPr>
          <a:xfrm>
            <a:off x="5076056" y="836712"/>
            <a:ext cx="347070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3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450"/>
            <a:ext cx="9205580" cy="695739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764704"/>
            <a:ext cx="3816424" cy="48965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755576" y="836712"/>
            <a:ext cx="3672408" cy="475252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99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14384" r="8255"/>
          <a:stretch/>
        </p:blipFill>
        <p:spPr>
          <a:xfrm>
            <a:off x="0" y="-15165"/>
            <a:ext cx="9205580" cy="58865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450"/>
            <a:ext cx="9205580" cy="695739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764704"/>
            <a:ext cx="3816424" cy="48965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539552" y="908720"/>
            <a:ext cx="3672408" cy="475252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96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" y="0"/>
            <a:ext cx="9109036" cy="6884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11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52520" cy="699286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11460" y="2254042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End thank you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28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FE8BE-0FBB-4BBA-8A32-5616090FBA43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117A-85C8-4E24-97E6-627FD8627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72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7" r:id="rId6"/>
    <p:sldLayoutId id="2147483654" r:id="rId7"/>
    <p:sldLayoutId id="214748365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m.org.uk/stem-ambassadors" TargetMode="External"/><Relationship Id="rId3" Type="http://schemas.openxmlformats.org/officeDocument/2006/relationships/hyperlink" Target="http://www.careersandenterprise.co.uk/" TargetMode="External"/><Relationship Id="rId7" Type="http://schemas.openxmlformats.org/officeDocument/2006/relationships/hyperlink" Target="http://www.thebigbangfair.co.uk/" TargetMode="External"/><Relationship Id="rId12" Type="http://schemas.openxmlformats.org/officeDocument/2006/relationships/hyperlink" Target="https://nationalcareersservice.direct.gov.uk/" TargetMode="External"/><Relationship Id="rId2" Type="http://schemas.openxmlformats.org/officeDocument/2006/relationships/hyperlink" Target="http://www.ebpsouth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entech.com/" TargetMode="External"/><Relationship Id="rId11" Type="http://schemas.openxmlformats.org/officeDocument/2006/relationships/hyperlink" Target="http://website.u-explore.com/" TargetMode="External"/><Relationship Id="rId5" Type="http://schemas.openxmlformats.org/officeDocument/2006/relationships/hyperlink" Target="http://www.1851trust.org.uk/" TargetMode="External"/><Relationship Id="rId10" Type="http://schemas.openxmlformats.org/officeDocument/2006/relationships/hyperlink" Target="https://icould.com/" TargetMode="External"/><Relationship Id="rId4" Type="http://schemas.openxmlformats.org/officeDocument/2006/relationships/hyperlink" Target="http://www.educationandemployers.org/" TargetMode="External"/><Relationship Id="rId9" Type="http://schemas.openxmlformats.org/officeDocument/2006/relationships/hyperlink" Target="http://www.notgoingtouni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Cath Longhurst</a:t>
            </a:r>
          </a:p>
          <a:p>
            <a:pPr marL="0" indent="0" algn="ctr">
              <a:buNone/>
            </a:pPr>
            <a:r>
              <a:rPr lang="en-GB" dirty="0"/>
              <a:t>CEO</a:t>
            </a:r>
          </a:p>
          <a:p>
            <a:pPr marL="0" indent="0" algn="ctr">
              <a:buNone/>
            </a:pPr>
            <a:r>
              <a:rPr lang="en-GB" dirty="0"/>
              <a:t>EBP South and Basingstoke Consortium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/>
              <a:t>Inspiring Future Generation’s Career Choices</a:t>
            </a:r>
          </a:p>
        </p:txBody>
      </p:sp>
    </p:spTree>
    <p:extLst>
      <p:ext uri="{BB962C8B-B14F-4D97-AF65-F5344CB8AC3E}">
        <p14:creationId xmlns:p14="http://schemas.microsoft.com/office/powerpoint/2010/main" val="277891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DAD27A-D226-48CF-BF07-285F79249E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836712"/>
            <a:ext cx="3816350" cy="489654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595C79-80E8-41B9-B761-59125B231FD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Working across Hampshire, Portsmouth, Southampton and IOW:</a:t>
            </a:r>
          </a:p>
          <a:p>
            <a:r>
              <a:rPr lang="en-GB" dirty="0"/>
              <a:t>Work Experience</a:t>
            </a:r>
          </a:p>
          <a:p>
            <a:r>
              <a:rPr lang="en-GB" dirty="0"/>
              <a:t>Careers Guidance in Schools</a:t>
            </a:r>
          </a:p>
          <a:p>
            <a:r>
              <a:rPr lang="en-GB" dirty="0"/>
              <a:t>Career Inspiration Activities – Big Bang, </a:t>
            </a:r>
            <a:r>
              <a:rPr lang="en-GB" dirty="0" err="1"/>
              <a:t>Teentech</a:t>
            </a:r>
            <a:r>
              <a:rPr lang="en-GB" dirty="0"/>
              <a:t>, Primary STEM</a:t>
            </a:r>
          </a:p>
          <a:p>
            <a:r>
              <a:rPr lang="en-GB" dirty="0"/>
              <a:t>Career Preparation – employability skills</a:t>
            </a:r>
          </a:p>
        </p:txBody>
      </p:sp>
    </p:spTree>
    <p:extLst>
      <p:ext uri="{BB962C8B-B14F-4D97-AF65-F5344CB8AC3E}">
        <p14:creationId xmlns:p14="http://schemas.microsoft.com/office/powerpoint/2010/main" val="23600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Moments of Choice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sz="2900" dirty="0"/>
              <a:t>Cognitive burden</a:t>
            </a:r>
          </a:p>
          <a:p>
            <a:pPr lvl="0"/>
            <a:r>
              <a:rPr lang="en-GB" sz="2900" dirty="0"/>
              <a:t>Personalised information</a:t>
            </a:r>
          </a:p>
          <a:p>
            <a:pPr lvl="0"/>
            <a:r>
              <a:rPr lang="en-GB" sz="2900" dirty="0"/>
              <a:t>Key influencers</a:t>
            </a:r>
          </a:p>
          <a:p>
            <a:pPr lvl="0"/>
            <a:r>
              <a:rPr lang="en-GB" sz="2900" dirty="0"/>
              <a:t>Perceiving the future</a:t>
            </a:r>
          </a:p>
          <a:p>
            <a:pPr lvl="0"/>
            <a:r>
              <a:rPr lang="en-GB" sz="2900" dirty="0"/>
              <a:t>Power of meeting people</a:t>
            </a:r>
          </a:p>
          <a:p>
            <a:pPr lvl="0"/>
            <a:r>
              <a:rPr lang="en-GB" sz="2900" dirty="0"/>
              <a:t>Importance of real work experiences</a:t>
            </a:r>
          </a:p>
          <a:p>
            <a:pPr marL="0" lvl="0" indent="0">
              <a:buNone/>
            </a:pPr>
            <a:endParaRPr lang="en-GB" sz="14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en-GB" sz="14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en-GB" sz="1400" dirty="0">
                <a:solidFill>
                  <a:prstClr val="white"/>
                </a:solidFill>
              </a:rPr>
              <a:t>Careers and Enterprise Company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6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595C79-80E8-41B9-B761-59125B231FD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‘Drawing the Future’: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Perceptions about certain  jobs formed at early age</a:t>
            </a:r>
          </a:p>
          <a:p>
            <a:r>
              <a:rPr lang="en-GB" dirty="0"/>
              <a:t>Aspirations shaped by who they know</a:t>
            </a:r>
          </a:p>
          <a:p>
            <a:r>
              <a:rPr lang="en-GB" dirty="0"/>
              <a:t>Gender stereo-typing</a:t>
            </a:r>
          </a:p>
          <a:p>
            <a:r>
              <a:rPr lang="en-GB" dirty="0"/>
              <a:t>STEM-related professions featured – vet, doctor, scientist and engineer (civil, mechanical, electrical)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600" dirty="0" err="1"/>
              <a:t>Educationandemployers</a:t>
            </a:r>
            <a:endParaRPr lang="en-GB" sz="1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ED4E6D6-E87C-4F4B-BFF5-C4076F56B7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17" y="1700808"/>
            <a:ext cx="3914096" cy="2950891"/>
          </a:xfrm>
        </p:spPr>
      </p:pic>
    </p:spTree>
    <p:extLst>
      <p:ext uri="{BB962C8B-B14F-4D97-AF65-F5344CB8AC3E}">
        <p14:creationId xmlns:p14="http://schemas.microsoft.com/office/powerpoint/2010/main" val="245669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595C79-80E8-41B9-B761-59125B231FD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Careers In Schools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New Careers Strategy</a:t>
            </a:r>
          </a:p>
          <a:p>
            <a:r>
              <a:rPr lang="en-GB" dirty="0"/>
              <a:t>Gatsby Benchmarks</a:t>
            </a:r>
          </a:p>
          <a:p>
            <a:r>
              <a:rPr lang="en-GB" dirty="0"/>
              <a:t>Importance of meeting people from workplace</a:t>
            </a:r>
          </a:p>
          <a:p>
            <a:r>
              <a:rPr lang="en-GB" dirty="0"/>
              <a:t>Professional advisers to guide at critical points</a:t>
            </a:r>
          </a:p>
          <a:p>
            <a:r>
              <a:rPr lang="en-GB" dirty="0"/>
              <a:t>Role of Enterprise Advisers</a:t>
            </a:r>
          </a:p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8033303-2D12-4AFE-A2C2-E6E18FFBCC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35968"/>
            <a:ext cx="3888805" cy="2961184"/>
          </a:xfrm>
        </p:spPr>
      </p:pic>
    </p:spTree>
    <p:extLst>
      <p:ext uri="{BB962C8B-B14F-4D97-AF65-F5344CB8AC3E}">
        <p14:creationId xmlns:p14="http://schemas.microsoft.com/office/powerpoint/2010/main" val="153059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Enterprise Adviser Network and ABP Ports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1851 Trust Next Generation Roadshow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EBP South Primary STEM Fair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91680" y="548680"/>
            <a:ext cx="691276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Examples of current initiatives</a:t>
            </a:r>
          </a:p>
        </p:txBody>
      </p:sp>
    </p:spTree>
    <p:extLst>
      <p:ext uri="{BB962C8B-B14F-4D97-AF65-F5344CB8AC3E}">
        <p14:creationId xmlns:p14="http://schemas.microsoft.com/office/powerpoint/2010/main" val="69047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2CD3C9-E2D8-4318-B75E-9D87BD7BA9C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83568" y="764704"/>
            <a:ext cx="3816424" cy="489654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Competing for future talent:</a:t>
            </a:r>
          </a:p>
          <a:p>
            <a:pPr marL="0" indent="0">
              <a:buNone/>
            </a:pPr>
            <a:r>
              <a:rPr lang="en-GB" dirty="0"/>
              <a:t>Construction, healthcare, aerospace, advanced manufacturing, digital &amp; creative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Having a presence on ‘general’ careers websites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Finding ways for the sector to take part in existing initiatives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27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hlinkClick r:id="rId2"/>
              </a:rPr>
              <a:t>www.ebpsouth.co.uk</a:t>
            </a:r>
            <a:endParaRPr lang="en-GB" sz="1800" dirty="0"/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www.careersandenterprise.co.uk</a:t>
            </a:r>
            <a:r>
              <a:rPr lang="en-GB" sz="1800" dirty="0"/>
              <a:t>    ‘Moments of Choice’</a:t>
            </a:r>
          </a:p>
          <a:p>
            <a:pPr marL="0" indent="0">
              <a:buNone/>
            </a:pPr>
            <a:r>
              <a:rPr lang="en-GB" sz="1800" dirty="0">
                <a:hlinkClick r:id="rId4"/>
              </a:rPr>
              <a:t>www.educationandemployers.org</a:t>
            </a:r>
            <a:r>
              <a:rPr lang="en-GB" sz="1800" dirty="0"/>
              <a:t>   ‘Drawing the Future’</a:t>
            </a:r>
          </a:p>
          <a:p>
            <a:pPr marL="0" indent="0">
              <a:buNone/>
            </a:pPr>
            <a:r>
              <a:rPr lang="en-GB" sz="1800" dirty="0">
                <a:hlinkClick r:id="rId5"/>
              </a:rPr>
              <a:t>www.1851trust.org.uk</a:t>
            </a:r>
            <a:endParaRPr lang="en-GB" sz="1800" dirty="0"/>
          </a:p>
          <a:p>
            <a:pPr marL="0" indent="0">
              <a:buNone/>
            </a:pPr>
            <a:r>
              <a:rPr lang="en-GB" sz="1800" dirty="0">
                <a:hlinkClick r:id="rId6"/>
              </a:rPr>
              <a:t>www.teentech.com</a:t>
            </a:r>
            <a:endParaRPr lang="en-GB" sz="1800" dirty="0"/>
          </a:p>
          <a:p>
            <a:pPr marL="0" indent="0">
              <a:buNone/>
            </a:pPr>
            <a:r>
              <a:rPr lang="en-GB" sz="1800" dirty="0">
                <a:hlinkClick r:id="rId7"/>
              </a:rPr>
              <a:t>www.thebigbangfair.co.uk</a:t>
            </a:r>
            <a:endParaRPr lang="en-GB" sz="1800" dirty="0"/>
          </a:p>
          <a:p>
            <a:pPr marL="0" indent="0">
              <a:buNone/>
            </a:pPr>
            <a:r>
              <a:rPr lang="en-GB" sz="1800" dirty="0">
                <a:hlinkClick r:id="rId8"/>
              </a:rPr>
              <a:t>www.stem.org.uk/stem-ambassadors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General careers websites:</a:t>
            </a:r>
          </a:p>
          <a:p>
            <a:pPr marL="0" indent="0">
              <a:buNone/>
            </a:pPr>
            <a:r>
              <a:rPr lang="en-GB" sz="1800" dirty="0">
                <a:hlinkClick r:id="rId9"/>
              </a:rPr>
              <a:t>www.notgoingtouni.co.uk</a:t>
            </a:r>
            <a:endParaRPr lang="en-GB" sz="1800" dirty="0"/>
          </a:p>
          <a:p>
            <a:pPr marL="0" indent="0">
              <a:buNone/>
            </a:pPr>
            <a:r>
              <a:rPr lang="en-GB" sz="1800" dirty="0">
                <a:hlinkClick r:id="rId10"/>
              </a:rPr>
              <a:t>https://icould.com/</a:t>
            </a:r>
            <a:endParaRPr lang="en-GB" sz="1800" dirty="0"/>
          </a:p>
          <a:p>
            <a:pPr marL="0" indent="0">
              <a:buNone/>
            </a:pPr>
            <a:r>
              <a:rPr lang="en-GB" sz="1800" dirty="0">
                <a:hlinkClick r:id="rId11"/>
              </a:rPr>
              <a:t>http://website.u-explore.com/</a:t>
            </a:r>
            <a:endParaRPr lang="en-GB" sz="1800" dirty="0"/>
          </a:p>
          <a:p>
            <a:pPr marL="0" indent="0">
              <a:buNone/>
            </a:pPr>
            <a:r>
              <a:rPr lang="en-GB" sz="1800" dirty="0">
                <a:hlinkClick r:id="rId12"/>
              </a:rPr>
              <a:t>https://nationalcareersservice.direct.gov.uk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Cath Longhurst: clonghurst@ebpsouth.co.uk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/>
              <a:t>Useful resources and links</a:t>
            </a:r>
          </a:p>
        </p:txBody>
      </p:sp>
    </p:spTree>
    <p:extLst>
      <p:ext uri="{BB962C8B-B14F-4D97-AF65-F5344CB8AC3E}">
        <p14:creationId xmlns:p14="http://schemas.microsoft.com/office/powerpoint/2010/main" val="680164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233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Inspiring Future Generation’s Career Choices</vt:lpstr>
      <vt:lpstr>PowerPoint Presentation</vt:lpstr>
      <vt:lpstr>PowerPoint Presentation</vt:lpstr>
      <vt:lpstr>PowerPoint Presentation</vt:lpstr>
      <vt:lpstr>PowerPoint Presentation</vt:lpstr>
      <vt:lpstr>Examples of current initiatives</vt:lpstr>
      <vt:lpstr>PowerPoint Presentation</vt:lpstr>
      <vt:lpstr>Useful resources and links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McHugh</dc:creator>
  <cp:lastModifiedBy>Iain Mackinnon</cp:lastModifiedBy>
  <cp:revision>31</cp:revision>
  <dcterms:created xsi:type="dcterms:W3CDTF">2017-10-12T11:08:01Z</dcterms:created>
  <dcterms:modified xsi:type="dcterms:W3CDTF">2018-05-13T20:24:39Z</dcterms:modified>
</cp:coreProperties>
</file>